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3" r:id="rId5"/>
    <p:sldId id="264" r:id="rId6"/>
    <p:sldId id="265" r:id="rId7"/>
    <p:sldId id="266" r:id="rId8"/>
    <p:sldId id="267" r:id="rId9"/>
    <p:sldId id="260" r:id="rId10"/>
    <p:sldId id="261" r:id="rId11"/>
    <p:sldId id="262"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5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6DD91-8D48-459B-9C56-0E5B177260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5D779F-FF6E-4E36-967D-6184164622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895CEE-4807-456D-BE0A-0FD4714C6026}"/>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AD9B8A56-5705-498D-84C7-C5324FDAA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3C616-8348-4FD2-B6AF-F68AA135C1BF}"/>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3186315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CD78-A880-497D-8A70-26AA94EB4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BA8588-FC07-46C9-AD79-339513BB0C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9AF75-62FE-45E5-8F22-AC2A80356F16}"/>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B8C07F4C-8AA0-4A14-AE27-83ADE50070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FF64-6105-4C15-83BF-81F14EAD60B1}"/>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113626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E940-5480-4A88-BE41-4D77B6E116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75D871-A260-45D0-996E-128141AE7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B152DD-F458-41F0-B09D-D8D99EC93E72}"/>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01A02C9F-6E66-4E1E-AB4C-B02265AE0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7A240C-1A94-442D-88BD-9E0EFBCF1656}"/>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3635767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3230-403B-4350-AAFF-B8F2C0529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8B6A16-6558-4C64-91D9-513CEDD3B3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F0D794-2E84-4BB2-9D13-24507FCD17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FC7C3F-5649-4182-AA13-182DF9F43F0D}"/>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6" name="Footer Placeholder 5">
            <a:extLst>
              <a:ext uri="{FF2B5EF4-FFF2-40B4-BE49-F238E27FC236}">
                <a16:creationId xmlns:a16="http://schemas.microsoft.com/office/drawing/2014/main" id="{FB99A1B0-0C6F-4A83-8D77-AE6FB5FF8E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0C9254-5242-47C2-85F4-61FFF5907223}"/>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180642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D7EF-9FE6-4A46-BB30-AE9333DED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1EF34F-1D71-44D9-BAE2-3BDC0CB33A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6673B3-C9DD-45C1-9B53-6F1BB52C91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8E03EE-661F-493B-A3C4-EADB53F4D1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2DBC7-5512-47B9-99E8-CD52747147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6597C-51EA-4CBC-8B30-7D047629F0B5}"/>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8" name="Footer Placeholder 7">
            <a:extLst>
              <a:ext uri="{FF2B5EF4-FFF2-40B4-BE49-F238E27FC236}">
                <a16:creationId xmlns:a16="http://schemas.microsoft.com/office/drawing/2014/main" id="{060C9C36-9B71-443A-BA62-1D70E684D4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916B26-4918-4A0C-BA39-7A3A0389DFC9}"/>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259090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541D4-C5DA-4BEB-93B7-ABCE73888D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0DC2C5-0574-4398-8065-F601BA9761A4}"/>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4" name="Footer Placeholder 3">
            <a:extLst>
              <a:ext uri="{FF2B5EF4-FFF2-40B4-BE49-F238E27FC236}">
                <a16:creationId xmlns:a16="http://schemas.microsoft.com/office/drawing/2014/main" id="{8CB11470-ACB0-48B4-A6C6-D9FE8CF867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21ABCE-5035-4199-8D37-02EFEB12260C}"/>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1680031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84AEFF-442D-45D2-B824-942D6E562DAA}"/>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3" name="Footer Placeholder 2">
            <a:extLst>
              <a:ext uri="{FF2B5EF4-FFF2-40B4-BE49-F238E27FC236}">
                <a16:creationId xmlns:a16="http://schemas.microsoft.com/office/drawing/2014/main" id="{94453D33-C7BD-4B01-909B-50018ED363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2041AE-42A5-4440-8F31-08A27396F9A4}"/>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246490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A1F25-17C7-4128-970E-39A739201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631FF-7C6B-44E9-A411-68D7A01B84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B3F890-8BED-43DE-89D7-6713EB53E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B00216-C3B2-43B4-AE0D-B21A439F6484}"/>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6" name="Footer Placeholder 5">
            <a:extLst>
              <a:ext uri="{FF2B5EF4-FFF2-40B4-BE49-F238E27FC236}">
                <a16:creationId xmlns:a16="http://schemas.microsoft.com/office/drawing/2014/main" id="{1A0C401B-783C-49CD-BF1C-88A32B9ACC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C4070-6044-4FFC-8DE1-1C75818D29E8}"/>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64869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3EF0F-E203-4006-8FDC-CF216E38B5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4860F0-8C34-450E-B47E-60D8845B23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DA07E6-7A51-4768-9BEF-7A8E70FF1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B7225-0C23-4707-AB6B-5F991B76B2C0}"/>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6" name="Footer Placeholder 5">
            <a:extLst>
              <a:ext uri="{FF2B5EF4-FFF2-40B4-BE49-F238E27FC236}">
                <a16:creationId xmlns:a16="http://schemas.microsoft.com/office/drawing/2014/main" id="{016AA7A8-A887-4D4F-BAD6-15C99D7E7D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61017-7666-45EF-852E-CAB1A70BAB0D}"/>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245489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989A1-AAB2-4AB4-9E87-13827837F7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AE081B-E856-4200-B361-BA568A4485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4589A8-F22D-4505-8CD9-84DB221370D0}"/>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E8707417-5038-4817-A82F-DBB6EF85FC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BBC07-5B5A-4836-9FFC-FB4AB1F240A4}"/>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87212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A91E92-FD9B-42A9-9060-579378A7E4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5C7119-AEBD-4816-9A09-E786D4166A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3ECDF3-0594-4D44-B766-0887F3B077D2}"/>
              </a:ext>
            </a:extLst>
          </p:cNvPr>
          <p:cNvSpPr>
            <a:spLocks noGrp="1"/>
          </p:cNvSpPr>
          <p:nvPr>
            <p:ph type="dt" sz="half" idx="10"/>
          </p:nvPr>
        </p:nvSpPr>
        <p:spPr/>
        <p:txBody>
          <a:body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99657061-0FAD-48E7-8E61-4ADAF9D6A4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17E38-605A-4000-BE4E-089455AD6BC1}"/>
              </a:ext>
            </a:extLst>
          </p:cNvPr>
          <p:cNvSpPr>
            <a:spLocks noGrp="1"/>
          </p:cNvSpPr>
          <p:nvPr>
            <p:ph type="sldNum" sz="quarter" idx="12"/>
          </p:nvPr>
        </p:nvSpPr>
        <p:spPr/>
        <p:txBody>
          <a:bodyPr/>
          <a:lstStyle/>
          <a:p>
            <a:fld id="{019F4BC9-E8E8-404A-A6B4-AF404FC664C0}" type="slidenum">
              <a:rPr lang="en-US" smtClean="0"/>
              <a:t>‹#›</a:t>
            </a:fld>
            <a:endParaRPr lang="en-US"/>
          </a:p>
        </p:txBody>
      </p:sp>
    </p:spTree>
    <p:extLst>
      <p:ext uri="{BB962C8B-B14F-4D97-AF65-F5344CB8AC3E}">
        <p14:creationId xmlns:p14="http://schemas.microsoft.com/office/powerpoint/2010/main" val="356678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ABB8B0-E719-452C-AB81-97E30EA20B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3F80E1-715F-4EFE-991F-C379CC9DF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627F2-02D4-47FF-8AAE-292D7259CE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75F4BC-F462-4EEA-BC3E-2D18D138E106}" type="datetimeFigureOut">
              <a:rPr lang="en-US" smtClean="0"/>
              <a:t>10/4/2019</a:t>
            </a:fld>
            <a:endParaRPr lang="en-US"/>
          </a:p>
        </p:txBody>
      </p:sp>
      <p:sp>
        <p:nvSpPr>
          <p:cNvPr id="5" name="Footer Placeholder 4">
            <a:extLst>
              <a:ext uri="{FF2B5EF4-FFF2-40B4-BE49-F238E27FC236}">
                <a16:creationId xmlns:a16="http://schemas.microsoft.com/office/drawing/2014/main" id="{1A5AD315-3E88-4640-B8A4-D06D1ABA4A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700D24-A8D1-4575-94EB-A8F224A5E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F4BC9-E8E8-404A-A6B4-AF404FC664C0}" type="slidenum">
              <a:rPr lang="en-US" smtClean="0"/>
              <a:t>‹#›</a:t>
            </a:fld>
            <a:endParaRPr lang="en-US"/>
          </a:p>
        </p:txBody>
      </p:sp>
    </p:spTree>
    <p:extLst>
      <p:ext uri="{BB962C8B-B14F-4D97-AF65-F5344CB8AC3E}">
        <p14:creationId xmlns:p14="http://schemas.microsoft.com/office/powerpoint/2010/main" val="1221555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hyperlink" Target="https://www.sixflags.com/magicmountain" TargetMode="External"/><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disneyyouth.com/"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tvining@susd.org"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hyperlink" Target="https://tvining.com/page1/page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B348-A413-40F6-89D1-012876D1D70D}"/>
              </a:ext>
            </a:extLst>
          </p:cNvPr>
          <p:cNvSpPr>
            <a:spLocks noGrp="1"/>
          </p:cNvSpPr>
          <p:nvPr>
            <p:ph type="title"/>
          </p:nvPr>
        </p:nvSpPr>
        <p:spPr>
          <a:xfrm>
            <a:off x="838200" y="129228"/>
            <a:ext cx="10515600" cy="1325563"/>
          </a:xfrm>
        </p:spPr>
        <p:txBody>
          <a:bodyPr>
            <a:noAutofit/>
          </a:bodyPr>
          <a:lstStyle/>
          <a:p>
            <a:pPr algn="ctr"/>
            <a:r>
              <a:rPr lang="en-US" sz="4800" b="1" dirty="0">
                <a:latin typeface="Century" panose="02040604050505020304" pitchFamily="18" charset="0"/>
              </a:rPr>
              <a:t>Roller Coaster Physics at </a:t>
            </a:r>
            <a:br>
              <a:rPr lang="en-US" sz="4800" b="1" dirty="0">
                <a:latin typeface="Century" panose="02040604050505020304" pitchFamily="18" charset="0"/>
              </a:rPr>
            </a:br>
            <a:r>
              <a:rPr lang="en-US" sz="4800" b="1" dirty="0">
                <a:latin typeface="Century" panose="02040604050505020304" pitchFamily="18" charset="0"/>
              </a:rPr>
              <a:t>Six Flags Magic Mountain</a:t>
            </a:r>
          </a:p>
        </p:txBody>
      </p:sp>
      <p:pic>
        <p:nvPicPr>
          <p:cNvPr id="1026" name="Picture 2">
            <a:extLst>
              <a:ext uri="{FF2B5EF4-FFF2-40B4-BE49-F238E27FC236}">
                <a16:creationId xmlns:a16="http://schemas.microsoft.com/office/drawing/2014/main" id="{CA5525AA-CBDC-4DE4-9CD7-4ADEC0E75E4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50000"/>
                    </a14:imgEffect>
                  </a14:imgLayer>
                </a14:imgProps>
              </a:ext>
              <a:ext uri="{28A0092B-C50C-407E-A947-70E740481C1C}">
                <a14:useLocalDpi xmlns:a14="http://schemas.microsoft.com/office/drawing/2010/main" val="0"/>
              </a:ext>
            </a:extLst>
          </a:blip>
          <a:srcRect t="14792" b="5537"/>
          <a:stretch/>
        </p:blipFill>
        <p:spPr bwMode="auto">
          <a:xfrm>
            <a:off x="917951" y="1436615"/>
            <a:ext cx="10356098" cy="541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72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BF75A3-019C-4309-A42C-05F4EBCE9B26}"/>
              </a:ext>
            </a:extLst>
          </p:cNvPr>
          <p:cNvPicPr>
            <a:picLocks noChangeAspect="1"/>
          </p:cNvPicPr>
          <p:nvPr/>
        </p:nvPicPr>
        <p:blipFill>
          <a:blip r:embed="rId2"/>
          <a:stretch>
            <a:fillRect/>
          </a:stretch>
        </p:blipFill>
        <p:spPr>
          <a:xfrm>
            <a:off x="994862" y="2090085"/>
            <a:ext cx="10358938" cy="4489851"/>
          </a:xfrm>
          <a:prstGeom prst="rect">
            <a:avLst/>
          </a:prstGeom>
        </p:spPr>
      </p:pic>
      <p:sp>
        <p:nvSpPr>
          <p:cNvPr id="3" name="Title 1">
            <a:extLst>
              <a:ext uri="{FF2B5EF4-FFF2-40B4-BE49-F238E27FC236}">
                <a16:creationId xmlns:a16="http://schemas.microsoft.com/office/drawing/2014/main" id="{5A220B65-EAF1-4213-9FDD-115B8E1C707C}"/>
              </a:ext>
            </a:extLst>
          </p:cNvPr>
          <p:cNvSpPr txBox="1">
            <a:spLocks/>
          </p:cNvSpPr>
          <p:nvPr/>
        </p:nvSpPr>
        <p:spPr>
          <a:xfrm>
            <a:off x="994862" y="448010"/>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atin typeface="Century" panose="02040604050505020304" pitchFamily="18" charset="0"/>
              </a:rPr>
              <a:t>Six Flags is located 35 miles north of LA in Valencia, California</a:t>
            </a:r>
          </a:p>
          <a:p>
            <a:endParaRPr lang="en-US" sz="2400" dirty="0">
              <a:latin typeface="Century" panose="02040604050505020304" pitchFamily="18" charset="0"/>
            </a:endParaRPr>
          </a:p>
          <a:p>
            <a:r>
              <a:rPr lang="en-US" sz="2400" dirty="0">
                <a:latin typeface="Century" panose="02040604050505020304" pitchFamily="18" charset="0"/>
              </a:rPr>
              <a:t>Approximately a 6 hour drive from Phoenix, Arizona </a:t>
            </a:r>
          </a:p>
          <a:p>
            <a:endParaRPr lang="en-US" sz="2400" dirty="0">
              <a:latin typeface="Century" panose="02040604050505020304" pitchFamily="18" charset="0"/>
            </a:endParaRPr>
          </a:p>
        </p:txBody>
      </p:sp>
    </p:spTree>
    <p:extLst>
      <p:ext uri="{BB962C8B-B14F-4D97-AF65-F5344CB8AC3E}">
        <p14:creationId xmlns:p14="http://schemas.microsoft.com/office/powerpoint/2010/main" val="15405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A220B65-EAF1-4213-9FDD-115B8E1C707C}"/>
              </a:ext>
            </a:extLst>
          </p:cNvPr>
          <p:cNvSpPr txBox="1">
            <a:spLocks/>
          </p:cNvSpPr>
          <p:nvPr/>
        </p:nvSpPr>
        <p:spPr>
          <a:xfrm>
            <a:off x="994862" y="448010"/>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atin typeface="Century" panose="02040604050505020304" pitchFamily="18" charset="0"/>
              </a:rPr>
              <a:t>The quickest, easiest, cheapest way to take students to Magic Mountain is on a turnaround trip. Here was our itinerary from last year - 27 hours of FUN!</a:t>
            </a:r>
          </a:p>
          <a:p>
            <a:endParaRPr lang="en-US" sz="2400" dirty="0">
              <a:latin typeface="Century" panose="02040604050505020304" pitchFamily="18" charset="0"/>
            </a:endParaRPr>
          </a:p>
        </p:txBody>
      </p:sp>
      <p:pic>
        <p:nvPicPr>
          <p:cNvPr id="4" name="Picture 3">
            <a:extLst>
              <a:ext uri="{FF2B5EF4-FFF2-40B4-BE49-F238E27FC236}">
                <a16:creationId xmlns:a16="http://schemas.microsoft.com/office/drawing/2014/main" id="{E6E6726B-C252-4A11-AD66-ED43FF3F14E1}"/>
              </a:ext>
            </a:extLst>
          </p:cNvPr>
          <p:cNvPicPr>
            <a:picLocks noChangeAspect="1"/>
          </p:cNvPicPr>
          <p:nvPr/>
        </p:nvPicPr>
        <p:blipFill>
          <a:blip r:embed="rId2"/>
          <a:stretch>
            <a:fillRect/>
          </a:stretch>
        </p:blipFill>
        <p:spPr>
          <a:xfrm>
            <a:off x="3204682" y="1470635"/>
            <a:ext cx="5914151" cy="5097435"/>
          </a:xfrm>
          <a:prstGeom prst="rect">
            <a:avLst/>
          </a:prstGeom>
        </p:spPr>
      </p:pic>
    </p:spTree>
    <p:extLst>
      <p:ext uri="{BB962C8B-B14F-4D97-AF65-F5344CB8AC3E}">
        <p14:creationId xmlns:p14="http://schemas.microsoft.com/office/powerpoint/2010/main" val="12228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780176" y="536895"/>
            <a:ext cx="4717189" cy="2308324"/>
          </a:xfrm>
          <a:prstGeom prst="rect">
            <a:avLst/>
          </a:prstGeom>
          <a:noFill/>
        </p:spPr>
        <p:txBody>
          <a:bodyPr wrap="none" rtlCol="0">
            <a:spAutoFit/>
          </a:bodyPr>
          <a:lstStyle/>
          <a:p>
            <a:r>
              <a:rPr lang="en-US" sz="2400" b="1" dirty="0"/>
              <a:t>Six Flags Magic Mountain – </a:t>
            </a:r>
            <a:r>
              <a:rPr lang="en-US" sz="2400" b="1" dirty="0">
                <a:hlinkClick r:id="rId2"/>
              </a:rPr>
              <a:t>website</a:t>
            </a:r>
            <a:endParaRPr lang="en-US" sz="2400" b="1" dirty="0"/>
          </a:p>
          <a:p>
            <a:endParaRPr lang="en-US" sz="2400" b="1" dirty="0"/>
          </a:p>
          <a:p>
            <a:pPr marL="342900" indent="-342900">
              <a:buFont typeface="Arial" panose="020B0604020202020204" pitchFamily="34" charset="0"/>
              <a:buChar char="•"/>
            </a:pPr>
            <a:r>
              <a:rPr lang="en-US" sz="2400" dirty="0"/>
              <a:t>14 crazy roller coasters</a:t>
            </a:r>
          </a:p>
          <a:p>
            <a:pPr marL="342900" indent="-342900">
              <a:buFont typeface="Arial" panose="020B0604020202020204" pitchFamily="34" charset="0"/>
              <a:buChar char="•"/>
            </a:pPr>
            <a:r>
              <a:rPr lang="en-US" sz="2400" dirty="0"/>
              <a:t>Several other thrill rides</a:t>
            </a:r>
          </a:p>
          <a:p>
            <a:pPr marL="342900" indent="-342900">
              <a:buFont typeface="Arial" panose="020B0604020202020204" pitchFamily="34" charset="0"/>
              <a:buChar char="•"/>
            </a:pPr>
            <a:r>
              <a:rPr lang="en-US" sz="2400" dirty="0"/>
              <a:t>A few gentler and/or kids rides</a:t>
            </a:r>
          </a:p>
          <a:p>
            <a:pPr marL="342900" indent="-342900">
              <a:buFont typeface="Arial" panose="020B0604020202020204" pitchFamily="34" charset="0"/>
              <a:buChar char="•"/>
            </a:pPr>
            <a:endParaRPr lang="en-US" sz="2400" b="1" dirty="0"/>
          </a:p>
        </p:txBody>
      </p:sp>
      <p:pic>
        <p:nvPicPr>
          <p:cNvPr id="13314" name="Picture 2" descr="BATMAN The Ride">
            <a:extLst>
              <a:ext uri="{FF2B5EF4-FFF2-40B4-BE49-F238E27FC236}">
                <a16:creationId xmlns:a16="http://schemas.microsoft.com/office/drawing/2014/main" id="{9CF6674F-3388-4527-8689-77916A540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1337" y="264253"/>
            <a:ext cx="4307349" cy="1005048"/>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new pendulum swinging ride that is high in the sky">
            <a:extLst>
              <a:ext uri="{FF2B5EF4-FFF2-40B4-BE49-F238E27FC236}">
                <a16:creationId xmlns:a16="http://schemas.microsoft.com/office/drawing/2014/main" id="{01FB5685-CCCF-4049-847F-BED1DE021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320" y="2660664"/>
            <a:ext cx="3073342" cy="1536671"/>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Image result for dive devil magic mountain">
            <a:extLst>
              <a:ext uri="{FF2B5EF4-FFF2-40B4-BE49-F238E27FC236}">
                <a16:creationId xmlns:a16="http://schemas.microsoft.com/office/drawing/2014/main" id="{7D7DF804-77C0-48B5-A16E-98BA1C553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5110" y="1332232"/>
            <a:ext cx="2594820" cy="1936528"/>
          </a:xfrm>
          <a:prstGeom prst="rect">
            <a:avLst/>
          </a:prstGeom>
          <a:noFill/>
          <a:extLst>
            <a:ext uri="{909E8E84-426E-40DD-AFC4-6F175D3DCCD1}">
              <a14:hiddenFill xmlns:a14="http://schemas.microsoft.com/office/drawing/2010/main">
                <a:solidFill>
                  <a:srgbClr val="FFFFFF"/>
                </a:solidFill>
              </a14:hiddenFill>
            </a:ext>
          </a:extLst>
        </p:spPr>
      </p:pic>
      <p:pic>
        <p:nvPicPr>
          <p:cNvPr id="13324" name="Picture 12" descr="Image result for full throttle magic mountain">
            <a:extLst>
              <a:ext uri="{FF2B5EF4-FFF2-40B4-BE49-F238E27FC236}">
                <a16:creationId xmlns:a16="http://schemas.microsoft.com/office/drawing/2014/main" id="{308E2EB5-E0FA-42B3-B579-D9547DDA4F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6978" y="2430575"/>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3326" name="Picture 14" descr="Image result for goliath magic mountain">
            <a:extLst>
              <a:ext uri="{FF2B5EF4-FFF2-40B4-BE49-F238E27FC236}">
                <a16:creationId xmlns:a16="http://schemas.microsoft.com/office/drawing/2014/main" id="{9F38984A-63D2-4646-BCAC-5440FA40A6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4566" y="4840145"/>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3328" name="Picture 16" descr="Justice League: Battle for Metropolis - Ride. Play. Triumph. ">
            <a:extLst>
              <a:ext uri="{FF2B5EF4-FFF2-40B4-BE49-F238E27FC236}">
                <a16:creationId xmlns:a16="http://schemas.microsoft.com/office/drawing/2014/main" id="{6F6C5139-8592-4134-AC74-A249AA12D7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8353" y="3364925"/>
            <a:ext cx="3013315" cy="1700173"/>
          </a:xfrm>
          <a:prstGeom prst="rect">
            <a:avLst/>
          </a:prstGeom>
          <a:noFill/>
          <a:extLst>
            <a:ext uri="{909E8E84-426E-40DD-AFC4-6F175D3DCCD1}">
              <a14:hiddenFill xmlns:a14="http://schemas.microsoft.com/office/drawing/2010/main">
                <a:solidFill>
                  <a:srgbClr val="FFFFFF"/>
                </a:solidFill>
              </a14:hiddenFill>
            </a:ext>
          </a:extLst>
        </p:spPr>
      </p:pic>
      <p:pic>
        <p:nvPicPr>
          <p:cNvPr id="13330" name="Picture 18" descr="Image result for tatsu magic mountain">
            <a:extLst>
              <a:ext uri="{FF2B5EF4-FFF2-40B4-BE49-F238E27FC236}">
                <a16:creationId xmlns:a16="http://schemas.microsoft.com/office/drawing/2014/main" id="{A613A7EF-A19D-4938-98EE-19E76FFE1D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64146" y="4345100"/>
            <a:ext cx="1619250" cy="2162175"/>
          </a:xfrm>
          <a:prstGeom prst="rect">
            <a:avLst/>
          </a:prstGeom>
          <a:noFill/>
          <a:extLst>
            <a:ext uri="{909E8E84-426E-40DD-AFC4-6F175D3DCCD1}">
              <a14:hiddenFill xmlns:a14="http://schemas.microsoft.com/office/drawing/2010/main">
                <a:solidFill>
                  <a:srgbClr val="FFFFFF"/>
                </a:solidFill>
              </a14:hiddenFill>
            </a:ext>
          </a:extLst>
        </p:spPr>
      </p:pic>
      <p:pic>
        <p:nvPicPr>
          <p:cNvPr id="13332" name="Picture 20" descr="Viper">
            <a:extLst>
              <a:ext uri="{FF2B5EF4-FFF2-40B4-BE49-F238E27FC236}">
                <a16:creationId xmlns:a16="http://schemas.microsoft.com/office/drawing/2014/main" id="{C9BDB1AA-506B-48CB-9653-B7499F1FC69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47210" y="4926479"/>
            <a:ext cx="3122036" cy="1761516"/>
          </a:xfrm>
          <a:prstGeom prst="rect">
            <a:avLst/>
          </a:prstGeom>
          <a:noFill/>
          <a:extLst>
            <a:ext uri="{909E8E84-426E-40DD-AFC4-6F175D3DCCD1}">
              <a14:hiddenFill xmlns:a14="http://schemas.microsoft.com/office/drawing/2010/main">
                <a:solidFill>
                  <a:srgbClr val="FFFFFF"/>
                </a:solidFill>
              </a14:hiddenFill>
            </a:ext>
          </a:extLst>
        </p:spPr>
      </p:pic>
      <p:pic>
        <p:nvPicPr>
          <p:cNvPr id="13334" name="Picture 22" descr="Guests enjoying Twisted Colossus">
            <a:extLst>
              <a:ext uri="{FF2B5EF4-FFF2-40B4-BE49-F238E27FC236}">
                <a16:creationId xmlns:a16="http://schemas.microsoft.com/office/drawing/2014/main" id="{89E58D09-A90F-461F-B297-5AEED4D3A2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65169" y="1418202"/>
            <a:ext cx="3013315" cy="1700173"/>
          </a:xfrm>
          <a:prstGeom prst="rect">
            <a:avLst/>
          </a:prstGeom>
          <a:noFill/>
          <a:extLst>
            <a:ext uri="{909E8E84-426E-40DD-AFC4-6F175D3DCCD1}">
              <a14:hiddenFill xmlns:a14="http://schemas.microsoft.com/office/drawing/2010/main">
                <a:solidFill>
                  <a:srgbClr val="FFFFFF"/>
                </a:solidFill>
              </a14:hiddenFill>
            </a:ext>
          </a:extLst>
        </p:spPr>
      </p:pic>
      <p:pic>
        <p:nvPicPr>
          <p:cNvPr id="13336" name="Picture 24" descr="SUPERMAN: Escape from Krypton">
            <a:extLst>
              <a:ext uri="{FF2B5EF4-FFF2-40B4-BE49-F238E27FC236}">
                <a16:creationId xmlns:a16="http://schemas.microsoft.com/office/drawing/2014/main" id="{BFCFF929-231C-43BF-BC29-EF62109F665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14336" y="3463388"/>
            <a:ext cx="207645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13338" name="Picture 26" descr="Image result for x2 magic mountain">
            <a:extLst>
              <a:ext uri="{FF2B5EF4-FFF2-40B4-BE49-F238E27FC236}">
                <a16:creationId xmlns:a16="http://schemas.microsoft.com/office/drawing/2014/main" id="{89C0863B-7CAD-4CDC-B1D3-690FC237094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6871" y="4502262"/>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18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64734" y="612396"/>
            <a:ext cx="10754686" cy="4893647"/>
          </a:xfrm>
          <a:prstGeom prst="rect">
            <a:avLst/>
          </a:prstGeom>
          <a:noFill/>
        </p:spPr>
        <p:txBody>
          <a:bodyPr wrap="square" rtlCol="0">
            <a:spAutoFit/>
          </a:bodyPr>
          <a:lstStyle/>
          <a:p>
            <a:r>
              <a:rPr lang="en-US" sz="2400" b="1" dirty="0"/>
              <a:t>Roller Coaster Physics at Magic Mountain</a:t>
            </a:r>
          </a:p>
          <a:p>
            <a:endParaRPr lang="en-US" sz="2400" b="1" dirty="0"/>
          </a:p>
          <a:p>
            <a:pPr marL="342900" indent="-342900">
              <a:buFont typeface="Arial" panose="020B0604020202020204" pitchFamily="34" charset="0"/>
              <a:buChar char="•"/>
            </a:pPr>
            <a:r>
              <a:rPr lang="en-US" sz="2400" dirty="0"/>
              <a:t>Student are given a lab packet with (currently) 11 labs in the packet that are broken into “types”. Each type has general focus.</a:t>
            </a:r>
          </a:p>
          <a:p>
            <a:pPr marL="800100" lvl="1" indent="-342900">
              <a:buFont typeface="Arial" panose="020B0604020202020204" pitchFamily="34" charset="0"/>
              <a:buChar char="•"/>
            </a:pPr>
            <a:r>
              <a:rPr lang="en-US" sz="2400" dirty="0"/>
              <a:t>Type A labs – Kinematics</a:t>
            </a:r>
          </a:p>
          <a:p>
            <a:pPr marL="800100" lvl="1" indent="-342900">
              <a:buFont typeface="Arial" panose="020B0604020202020204" pitchFamily="34" charset="0"/>
              <a:buChar char="•"/>
            </a:pPr>
            <a:r>
              <a:rPr lang="en-US" sz="2400" dirty="0"/>
              <a:t>Type B labs – Conservation of Energy</a:t>
            </a:r>
          </a:p>
          <a:p>
            <a:pPr marL="800100" lvl="1" indent="-342900">
              <a:buFont typeface="Arial" panose="020B0604020202020204" pitchFamily="34" charset="0"/>
              <a:buChar char="•"/>
            </a:pPr>
            <a:r>
              <a:rPr lang="en-US" sz="2400" dirty="0"/>
              <a:t>Type C labs – Circular Motion</a:t>
            </a:r>
          </a:p>
          <a:p>
            <a:pPr marL="800100" lvl="1" indent="-342900">
              <a:buFont typeface="Arial" panose="020B0604020202020204" pitchFamily="34" charset="0"/>
              <a:buChar char="•"/>
            </a:pPr>
            <a:r>
              <a:rPr lang="en-US" sz="2400" dirty="0"/>
              <a:t>Type D labs – Forces (Centripetal force)</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There is a lot of overlap in the labs, most include a focus on how the rider feels at different points in the ride and the g-forces on the rider.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Students are required to complete one lab of each type.</a:t>
            </a:r>
          </a:p>
        </p:txBody>
      </p:sp>
    </p:spTree>
    <p:extLst>
      <p:ext uri="{BB962C8B-B14F-4D97-AF65-F5344CB8AC3E}">
        <p14:creationId xmlns:p14="http://schemas.microsoft.com/office/powerpoint/2010/main" val="58807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5262979"/>
          </a:xfrm>
          <a:prstGeom prst="rect">
            <a:avLst/>
          </a:prstGeom>
          <a:noFill/>
        </p:spPr>
        <p:txBody>
          <a:bodyPr wrap="square" rtlCol="0">
            <a:spAutoFit/>
          </a:bodyPr>
          <a:lstStyle/>
          <a:p>
            <a:r>
              <a:rPr lang="en-US" sz="2400" b="1" dirty="0"/>
              <a:t>Measurements</a:t>
            </a:r>
          </a:p>
          <a:p>
            <a:endParaRPr lang="en-US" sz="2400" b="1" dirty="0"/>
          </a:p>
          <a:p>
            <a:pPr marL="342900" indent="-342900">
              <a:buFont typeface="Arial" panose="020B0604020202020204" pitchFamily="34" charset="0"/>
              <a:buChar char="•"/>
            </a:pPr>
            <a:r>
              <a:rPr lang="en-US" sz="2400" dirty="0"/>
              <a:t>Students must learn to take measurements in the park and be comfortable with reasonable approximations. </a:t>
            </a:r>
          </a:p>
          <a:p>
            <a:pPr marL="800100" lvl="1" indent="-342900">
              <a:buFont typeface="Arial" panose="020B0604020202020204" pitchFamily="34" charset="0"/>
              <a:buChar char="•"/>
            </a:pPr>
            <a:r>
              <a:rPr lang="en-US" sz="2400" dirty="0"/>
              <a:t>Distance and height – pacing, uniformity in structure, triangulation, published data on the rides, phone apps</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Timing – stopwatch or phone app</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Accelerations – accelerometer*</a:t>
            </a:r>
          </a:p>
          <a:p>
            <a:endParaRPr lang="en-US" sz="2400" dirty="0"/>
          </a:p>
          <a:p>
            <a:r>
              <a:rPr lang="en-US" sz="2400" dirty="0"/>
              <a:t>*Due to recent restrictions on the rides, I recently rewrote the lab packet to remove all direct measurements of acceleration and instead asked students to estimate accelerations based on how they feel during different spots on the ride. </a:t>
            </a:r>
          </a:p>
        </p:txBody>
      </p:sp>
    </p:spTree>
    <p:extLst>
      <p:ext uri="{BB962C8B-B14F-4D97-AF65-F5344CB8AC3E}">
        <p14:creationId xmlns:p14="http://schemas.microsoft.com/office/powerpoint/2010/main" val="95181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1569660"/>
          </a:xfrm>
          <a:prstGeom prst="rect">
            <a:avLst/>
          </a:prstGeom>
          <a:noFill/>
        </p:spPr>
        <p:txBody>
          <a:bodyPr wrap="square" rtlCol="0">
            <a:spAutoFit/>
          </a:bodyPr>
          <a:lstStyle/>
          <a:p>
            <a:r>
              <a:rPr lang="en-US" sz="2400" b="1" dirty="0"/>
              <a:t>Accelerometers</a:t>
            </a:r>
          </a:p>
          <a:p>
            <a:endParaRPr lang="en-US" sz="2400" b="1" dirty="0"/>
          </a:p>
          <a:p>
            <a:r>
              <a:rPr lang="en-US" sz="2400" dirty="0"/>
              <a:t>While there are a few different brands (and you could build your own) the most common accelerometers are the ones from Pasco Scientific.</a:t>
            </a:r>
          </a:p>
        </p:txBody>
      </p:sp>
      <p:pic>
        <p:nvPicPr>
          <p:cNvPr id="2050" name="Picture 2">
            <a:extLst>
              <a:ext uri="{FF2B5EF4-FFF2-40B4-BE49-F238E27FC236}">
                <a16:creationId xmlns:a16="http://schemas.microsoft.com/office/drawing/2014/main" id="{0553B84D-F0BF-4718-858B-95E29A6AC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4146" y="2181311"/>
            <a:ext cx="5324940" cy="41549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8E8B094-8C43-4E69-801D-73E1F1B43BD0}"/>
              </a:ext>
            </a:extLst>
          </p:cNvPr>
          <p:cNvSpPr txBox="1"/>
          <p:nvPr/>
        </p:nvSpPr>
        <p:spPr>
          <a:xfrm>
            <a:off x="914400" y="2181311"/>
            <a:ext cx="5075339" cy="3785652"/>
          </a:xfrm>
          <a:prstGeom prst="rect">
            <a:avLst/>
          </a:prstGeom>
          <a:noFill/>
        </p:spPr>
        <p:txBody>
          <a:bodyPr wrap="square" rtlCol="0">
            <a:spAutoFit/>
          </a:bodyPr>
          <a:lstStyle/>
          <a:p>
            <a:r>
              <a:rPr lang="en-US" sz="2400" dirty="0"/>
              <a:t>These kits will set you back $129 dollars for 15 kits and you have to put them together yourself. </a:t>
            </a:r>
          </a:p>
          <a:p>
            <a:endParaRPr lang="en-US" sz="2400" dirty="0"/>
          </a:p>
          <a:p>
            <a:r>
              <a:rPr lang="en-US" sz="2400" dirty="0"/>
              <a:t>Unfortunately, the park has banned taking the accelerometers on many of their rides. </a:t>
            </a:r>
          </a:p>
          <a:p>
            <a:endParaRPr lang="en-US" sz="2400" dirty="0"/>
          </a:p>
          <a:p>
            <a:r>
              <a:rPr lang="en-US" sz="2400" dirty="0"/>
              <a:t>Ann is here today to show us an exciting new option!</a:t>
            </a:r>
          </a:p>
        </p:txBody>
      </p:sp>
    </p:spTree>
    <p:extLst>
      <p:ext uri="{BB962C8B-B14F-4D97-AF65-F5344CB8AC3E}">
        <p14:creationId xmlns:p14="http://schemas.microsoft.com/office/powerpoint/2010/main" val="1335302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1938992"/>
          </a:xfrm>
          <a:prstGeom prst="rect">
            <a:avLst/>
          </a:prstGeom>
          <a:noFill/>
        </p:spPr>
        <p:txBody>
          <a:bodyPr wrap="square" rtlCol="0">
            <a:spAutoFit/>
          </a:bodyPr>
          <a:lstStyle/>
          <a:p>
            <a:r>
              <a:rPr lang="en-US" sz="2400" b="1" dirty="0"/>
              <a:t>Phone Apps</a:t>
            </a:r>
          </a:p>
          <a:p>
            <a:endParaRPr lang="en-US" sz="2400" b="1" dirty="0"/>
          </a:p>
          <a:p>
            <a:r>
              <a:rPr lang="en-US" sz="2400" dirty="0"/>
              <a:t>IMPORTANT – Right up front, tell kids that they should not be using their phones while they are on the rides. I do not encourage the use of accelerometer/altimeter apps that students might be tempted to use on a ride. </a:t>
            </a:r>
          </a:p>
        </p:txBody>
      </p:sp>
      <p:pic>
        <p:nvPicPr>
          <p:cNvPr id="6146" name="Picture 2" descr="Image result for smart measure app">
            <a:extLst>
              <a:ext uri="{FF2B5EF4-FFF2-40B4-BE49-F238E27FC236}">
                <a16:creationId xmlns:a16="http://schemas.microsoft.com/office/drawing/2014/main" id="{82500AB6-E492-4517-A2D7-865140F6F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244" y="3429000"/>
            <a:ext cx="3754448" cy="21024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AC206BD-0EE1-41DF-B023-69A56A74B7F2}"/>
              </a:ext>
            </a:extLst>
          </p:cNvPr>
          <p:cNvSpPr txBox="1"/>
          <p:nvPr/>
        </p:nvSpPr>
        <p:spPr>
          <a:xfrm>
            <a:off x="2582650" y="3028890"/>
            <a:ext cx="2179636" cy="400110"/>
          </a:xfrm>
          <a:prstGeom prst="rect">
            <a:avLst/>
          </a:prstGeom>
          <a:noFill/>
        </p:spPr>
        <p:txBody>
          <a:bodyPr wrap="none" rtlCol="0">
            <a:spAutoFit/>
          </a:bodyPr>
          <a:lstStyle/>
          <a:p>
            <a:r>
              <a:rPr lang="en-US" sz="2000" b="1" dirty="0"/>
              <a:t>Triangulation Apps</a:t>
            </a:r>
            <a:endParaRPr lang="en-US" b="1" dirty="0"/>
          </a:p>
        </p:txBody>
      </p:sp>
      <p:pic>
        <p:nvPicPr>
          <p:cNvPr id="6148" name="Picture 4" descr="Image result for angle meter app">
            <a:extLst>
              <a:ext uri="{FF2B5EF4-FFF2-40B4-BE49-F238E27FC236}">
                <a16:creationId xmlns:a16="http://schemas.microsoft.com/office/drawing/2014/main" id="{4C561F63-6682-4B63-8987-91BEEBB2B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4587" y="3429000"/>
            <a:ext cx="3556885" cy="221679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C450C4E-98E9-4C72-8DD3-159215289CAD}"/>
              </a:ext>
            </a:extLst>
          </p:cNvPr>
          <p:cNvSpPr txBox="1"/>
          <p:nvPr/>
        </p:nvSpPr>
        <p:spPr>
          <a:xfrm>
            <a:off x="7613211" y="3028890"/>
            <a:ext cx="2379819" cy="400110"/>
          </a:xfrm>
          <a:prstGeom prst="rect">
            <a:avLst/>
          </a:prstGeom>
          <a:noFill/>
        </p:spPr>
        <p:txBody>
          <a:bodyPr wrap="none" rtlCol="0">
            <a:spAutoFit/>
          </a:bodyPr>
          <a:lstStyle/>
          <a:p>
            <a:r>
              <a:rPr lang="en-US" sz="2000" b="1" dirty="0"/>
              <a:t>Angle Measure Apps</a:t>
            </a:r>
            <a:endParaRPr lang="en-US" b="1" dirty="0"/>
          </a:p>
        </p:txBody>
      </p:sp>
    </p:spTree>
    <p:extLst>
      <p:ext uri="{BB962C8B-B14F-4D97-AF65-F5344CB8AC3E}">
        <p14:creationId xmlns:p14="http://schemas.microsoft.com/office/powerpoint/2010/main" val="4096824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02A7E9-B2B1-4C47-9217-3780CAB9F3D9}"/>
              </a:ext>
            </a:extLst>
          </p:cNvPr>
          <p:cNvPicPr>
            <a:picLocks noChangeAspect="1"/>
          </p:cNvPicPr>
          <p:nvPr/>
        </p:nvPicPr>
        <p:blipFill>
          <a:blip r:embed="rId2"/>
          <a:stretch>
            <a:fillRect/>
          </a:stretch>
        </p:blipFill>
        <p:spPr>
          <a:xfrm>
            <a:off x="2609850" y="395287"/>
            <a:ext cx="6972300" cy="6067425"/>
          </a:xfrm>
          <a:prstGeom prst="rect">
            <a:avLst/>
          </a:prstGeom>
        </p:spPr>
      </p:pic>
    </p:spTree>
    <p:extLst>
      <p:ext uri="{BB962C8B-B14F-4D97-AF65-F5344CB8AC3E}">
        <p14:creationId xmlns:p14="http://schemas.microsoft.com/office/powerpoint/2010/main" val="1402960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3BE969-3E7D-4C53-8DC7-BAF16AF1CB71}"/>
              </a:ext>
            </a:extLst>
          </p:cNvPr>
          <p:cNvPicPr>
            <a:picLocks noChangeAspect="1"/>
          </p:cNvPicPr>
          <p:nvPr/>
        </p:nvPicPr>
        <p:blipFill>
          <a:blip r:embed="rId2"/>
          <a:stretch>
            <a:fillRect/>
          </a:stretch>
        </p:blipFill>
        <p:spPr>
          <a:xfrm>
            <a:off x="2624137" y="147637"/>
            <a:ext cx="6943725" cy="6562725"/>
          </a:xfrm>
          <a:prstGeom prst="rect">
            <a:avLst/>
          </a:prstGeom>
        </p:spPr>
      </p:pic>
    </p:spTree>
    <p:extLst>
      <p:ext uri="{BB962C8B-B14F-4D97-AF65-F5344CB8AC3E}">
        <p14:creationId xmlns:p14="http://schemas.microsoft.com/office/powerpoint/2010/main" val="3227485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ED59FC-98F6-4296-9861-392A83EE135E}"/>
              </a:ext>
            </a:extLst>
          </p:cNvPr>
          <p:cNvPicPr>
            <a:picLocks noChangeAspect="1"/>
          </p:cNvPicPr>
          <p:nvPr/>
        </p:nvPicPr>
        <p:blipFill>
          <a:blip r:embed="rId2"/>
          <a:stretch>
            <a:fillRect/>
          </a:stretch>
        </p:blipFill>
        <p:spPr>
          <a:xfrm>
            <a:off x="2709382" y="729404"/>
            <a:ext cx="6991350" cy="4895850"/>
          </a:xfrm>
          <a:prstGeom prst="rect">
            <a:avLst/>
          </a:prstGeom>
        </p:spPr>
      </p:pic>
    </p:spTree>
    <p:extLst>
      <p:ext uri="{BB962C8B-B14F-4D97-AF65-F5344CB8AC3E}">
        <p14:creationId xmlns:p14="http://schemas.microsoft.com/office/powerpoint/2010/main" val="572580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5262979"/>
          </a:xfrm>
          <a:prstGeom prst="rect">
            <a:avLst/>
          </a:prstGeom>
          <a:noFill/>
        </p:spPr>
        <p:txBody>
          <a:bodyPr wrap="square" rtlCol="0">
            <a:spAutoFit/>
          </a:bodyPr>
          <a:lstStyle/>
          <a:p>
            <a:r>
              <a:rPr lang="en-US" sz="2400" b="1" dirty="0"/>
              <a:t>Planning Logistics</a:t>
            </a:r>
          </a:p>
          <a:p>
            <a:endParaRPr lang="en-US" sz="2400" b="1" dirty="0"/>
          </a:p>
          <a:p>
            <a:pPr marL="342900" indent="-342900">
              <a:buFont typeface="Arial" panose="020B0604020202020204" pitchFamily="34" charset="0"/>
              <a:buChar char="•"/>
            </a:pPr>
            <a:r>
              <a:rPr lang="en-US" sz="2400" dirty="0"/>
              <a:t>Trip request/approval by school district</a:t>
            </a:r>
          </a:p>
          <a:p>
            <a:pPr marL="800100" lvl="1" indent="-342900">
              <a:buFont typeface="Arial" panose="020B0604020202020204" pitchFamily="34" charset="0"/>
              <a:buChar char="•"/>
            </a:pPr>
            <a:r>
              <a:rPr lang="en-US" sz="2400" dirty="0"/>
              <a:t>Trip Request</a:t>
            </a:r>
          </a:p>
          <a:p>
            <a:pPr marL="800100" lvl="1" indent="-342900">
              <a:buFont typeface="Arial" panose="020B0604020202020204" pitchFamily="34" charset="0"/>
              <a:buChar char="•"/>
            </a:pPr>
            <a:r>
              <a:rPr lang="en-US" sz="2400" dirty="0"/>
              <a:t>Secure chaperones</a:t>
            </a:r>
          </a:p>
          <a:p>
            <a:pPr marL="1257300" lvl="2" indent="-342900">
              <a:buFont typeface="Arial" panose="020B0604020202020204" pitchFamily="34" charset="0"/>
              <a:buChar char="•"/>
            </a:pPr>
            <a:r>
              <a:rPr lang="en-US" sz="2400" dirty="0"/>
              <a:t>Chaperone ratio 1:15 for Magic Mountain</a:t>
            </a:r>
          </a:p>
          <a:p>
            <a:pPr marL="1257300" lvl="2" indent="-342900">
              <a:buFont typeface="Arial" panose="020B0604020202020204" pitchFamily="34" charset="0"/>
              <a:buChar char="•"/>
            </a:pPr>
            <a:r>
              <a:rPr lang="en-US" sz="2400" dirty="0"/>
              <a:t>Background checks</a:t>
            </a:r>
          </a:p>
          <a:p>
            <a:pPr marL="800100" lvl="1" indent="-342900">
              <a:buFont typeface="Arial" panose="020B0604020202020204" pitchFamily="34" charset="0"/>
              <a:buChar char="•"/>
            </a:pPr>
            <a:r>
              <a:rPr lang="en-US" sz="2400" dirty="0"/>
              <a:t>Secure funding</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Tickets from Magic Mountain</a:t>
            </a:r>
          </a:p>
          <a:p>
            <a:pPr marL="800100" lvl="1" indent="-342900">
              <a:buFont typeface="Arial" panose="020B0604020202020204" pitchFamily="34" charset="0"/>
              <a:buChar char="•"/>
            </a:pPr>
            <a:r>
              <a:rPr lang="en-US" sz="2400" dirty="0"/>
              <a:t>Group rates for groups from 15-99, must pay for tickets in advance.</a:t>
            </a:r>
          </a:p>
          <a:p>
            <a:pPr marL="800100" lvl="1" indent="-342900">
              <a:buFont typeface="Arial" panose="020B0604020202020204" pitchFamily="34" charset="0"/>
              <a:buChar char="•"/>
            </a:pPr>
            <a:r>
              <a:rPr lang="en-US" sz="2400" dirty="0"/>
              <a:t>Group rates for groups of 100+ allows for your group to get your tickets on consignment. Any number of tickets will be sent to you in advance, after the trip you return unused tickets along with your payment for the used tickets. </a:t>
            </a:r>
          </a:p>
        </p:txBody>
      </p:sp>
    </p:spTree>
    <p:extLst>
      <p:ext uri="{BB962C8B-B14F-4D97-AF65-F5344CB8AC3E}">
        <p14:creationId xmlns:p14="http://schemas.microsoft.com/office/powerpoint/2010/main" val="882117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3785652"/>
          </a:xfrm>
          <a:prstGeom prst="rect">
            <a:avLst/>
          </a:prstGeom>
          <a:noFill/>
        </p:spPr>
        <p:txBody>
          <a:bodyPr wrap="square" rtlCol="0">
            <a:spAutoFit/>
          </a:bodyPr>
          <a:lstStyle/>
          <a:p>
            <a:r>
              <a:rPr lang="en-US" sz="2400" b="1" dirty="0"/>
              <a:t>Planning Logistics</a:t>
            </a:r>
          </a:p>
          <a:p>
            <a:endParaRPr lang="en-US" sz="2400" b="1" dirty="0"/>
          </a:p>
          <a:p>
            <a:pPr marL="342900" indent="-342900">
              <a:buFont typeface="Arial" panose="020B0604020202020204" pitchFamily="34" charset="0"/>
              <a:buChar char="•"/>
            </a:pPr>
            <a:r>
              <a:rPr lang="en-US" sz="2400" dirty="0"/>
              <a:t>Charter Bus</a:t>
            </a:r>
          </a:p>
          <a:p>
            <a:pPr marL="800100" lvl="1" indent="-342900">
              <a:buFont typeface="Arial" panose="020B0604020202020204" pitchFamily="34" charset="0"/>
              <a:buChar char="•"/>
            </a:pPr>
            <a:r>
              <a:rPr lang="en-US" sz="2400" dirty="0"/>
              <a:t>You need to find a bus company that will do a turnaround trip. Some companies require multiple drivers, driver swapping, etc. that will add to the cost.</a:t>
            </a:r>
          </a:p>
          <a:p>
            <a:pPr marL="800100" lvl="1" indent="-342900">
              <a:buFont typeface="Arial" panose="020B0604020202020204" pitchFamily="34" charset="0"/>
              <a:buChar char="•"/>
            </a:pPr>
            <a:r>
              <a:rPr lang="en-US" sz="2400" dirty="0"/>
              <a:t>You will need to secure a hotel room for your drivers to stay at while your group is at the park. Many bus companies can do this for you as a part of their service.</a:t>
            </a:r>
          </a:p>
          <a:p>
            <a:pPr marL="800100" lvl="1" indent="-342900">
              <a:buFont typeface="Arial" panose="020B0604020202020204" pitchFamily="34" charset="0"/>
              <a:buChar char="•"/>
            </a:pPr>
            <a:r>
              <a:rPr lang="en-US" sz="2400" dirty="0"/>
              <a:t>We have always provided our drivers with a tip as well. ($100 per driver)</a:t>
            </a:r>
          </a:p>
        </p:txBody>
      </p:sp>
    </p:spTree>
    <p:extLst>
      <p:ext uri="{BB962C8B-B14F-4D97-AF65-F5344CB8AC3E}">
        <p14:creationId xmlns:p14="http://schemas.microsoft.com/office/powerpoint/2010/main" val="287587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5632311"/>
          </a:xfrm>
          <a:prstGeom prst="rect">
            <a:avLst/>
          </a:prstGeom>
          <a:noFill/>
        </p:spPr>
        <p:txBody>
          <a:bodyPr wrap="square" rtlCol="0">
            <a:spAutoFit/>
          </a:bodyPr>
          <a:lstStyle/>
          <a:p>
            <a:r>
              <a:rPr lang="en-US" sz="2400" b="1" dirty="0"/>
              <a:t>Costs (these values are from last spring)</a:t>
            </a:r>
          </a:p>
          <a:p>
            <a:endParaRPr lang="en-US" sz="2400" b="1" dirty="0"/>
          </a:p>
          <a:p>
            <a:r>
              <a:rPr lang="en-US" sz="2400" dirty="0"/>
              <a:t>Bus cost - All Aboard America</a:t>
            </a:r>
          </a:p>
          <a:p>
            <a:endParaRPr lang="en-US" sz="2400" dirty="0"/>
          </a:p>
          <a:p>
            <a:r>
              <a:rPr lang="en-US" sz="2400" dirty="0"/>
              <a:t>$3730 	per 56 passenger bus</a:t>
            </a:r>
          </a:p>
          <a:p>
            <a:r>
              <a:rPr lang="en-US" sz="2400" dirty="0"/>
              <a:t>$100 	tip per bus</a:t>
            </a:r>
          </a:p>
          <a:p>
            <a:r>
              <a:rPr lang="en-US" sz="2400" dirty="0"/>
              <a:t>$20	water bottles</a:t>
            </a:r>
          </a:p>
          <a:p>
            <a:r>
              <a:rPr lang="en-US" sz="2400" b="1" dirty="0"/>
              <a:t>$3850	TOTAL</a:t>
            </a:r>
            <a:endParaRPr lang="en-US" sz="2400" dirty="0"/>
          </a:p>
          <a:p>
            <a:endParaRPr lang="en-US" sz="2400" b="1" dirty="0"/>
          </a:p>
          <a:p>
            <a:endParaRPr lang="en-US" sz="2400" dirty="0"/>
          </a:p>
          <a:p>
            <a:r>
              <a:rPr lang="en-US" sz="2400" dirty="0"/>
              <a:t>Ticket cost – for group over 100</a:t>
            </a:r>
          </a:p>
          <a:p>
            <a:r>
              <a:rPr lang="en-US" sz="2400" dirty="0"/>
              <a:t>$38 	per ticket</a:t>
            </a:r>
          </a:p>
          <a:p>
            <a:endParaRPr lang="en-US" sz="2400" dirty="0"/>
          </a:p>
          <a:p>
            <a:r>
              <a:rPr lang="en-US" sz="2400" dirty="0"/>
              <a:t>Assuming about 40 students per bus = $134  per student</a:t>
            </a:r>
          </a:p>
          <a:p>
            <a:endParaRPr lang="en-US" sz="2400" dirty="0"/>
          </a:p>
        </p:txBody>
      </p:sp>
    </p:spTree>
    <p:extLst>
      <p:ext uri="{BB962C8B-B14F-4D97-AF65-F5344CB8AC3E}">
        <p14:creationId xmlns:p14="http://schemas.microsoft.com/office/powerpoint/2010/main" val="1101564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5324535"/>
          </a:xfrm>
          <a:prstGeom prst="rect">
            <a:avLst/>
          </a:prstGeom>
          <a:noFill/>
        </p:spPr>
        <p:txBody>
          <a:bodyPr wrap="square" rtlCol="0">
            <a:spAutoFit/>
          </a:bodyPr>
          <a:lstStyle/>
          <a:p>
            <a:r>
              <a:rPr lang="en-US" sz="2800" b="1" dirty="0"/>
              <a:t>What do you do with students who can’t/don’t want to come?</a:t>
            </a:r>
            <a:endParaRPr lang="en-US" sz="2800" dirty="0"/>
          </a:p>
          <a:p>
            <a:endParaRPr lang="en-US" sz="2400" dirty="0"/>
          </a:p>
          <a:p>
            <a:pPr marL="342900" indent="-342900">
              <a:buFont typeface="Arial" panose="020B0604020202020204" pitchFamily="34" charset="0"/>
              <a:buChar char="•"/>
            </a:pPr>
            <a:r>
              <a:rPr lang="en-US" sz="2400" dirty="0"/>
              <a:t>Participation rates vary a lot from school to school. I get about 75% participation.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Provide a project that allows student to make similar calculations without being on the trip. </a:t>
            </a:r>
          </a:p>
          <a:p>
            <a:pPr marL="800100" lvl="1" indent="-342900">
              <a:buFont typeface="Arial" panose="020B0604020202020204" pitchFamily="34" charset="0"/>
              <a:buChar char="•"/>
            </a:pPr>
            <a:r>
              <a:rPr lang="en-US" sz="2400" dirty="0"/>
              <a:t>I use a project that has students create a scale model of a roller coaster and show calculations for 6 points along the ride showing the g-force on the riders. They are required to shape the roller coaster in order to keep the g-forces in a small range intended to make the roller coaster safe but fun. </a:t>
            </a:r>
          </a:p>
          <a:p>
            <a:pPr marL="800100" lvl="1" indent="-342900">
              <a:buFont typeface="Arial" panose="020B0604020202020204" pitchFamily="34" charset="0"/>
              <a:buChar char="•"/>
            </a:pPr>
            <a:r>
              <a:rPr lang="en-US" sz="2400" dirty="0"/>
              <a:t>Some teachers use a video analysis of roller coaster videos.</a:t>
            </a:r>
          </a:p>
          <a:p>
            <a:pPr marL="800100" lvl="1" indent="-342900">
              <a:buFont typeface="Arial" panose="020B0604020202020204" pitchFamily="34" charset="0"/>
              <a:buChar char="•"/>
            </a:pPr>
            <a:r>
              <a:rPr lang="en-US" sz="2400" dirty="0"/>
              <a:t>Some teachers give all students a quiz or test after the project in order to assess all students by the same measure. </a:t>
            </a:r>
          </a:p>
          <a:p>
            <a:endParaRPr lang="en-US" sz="2400" dirty="0"/>
          </a:p>
        </p:txBody>
      </p:sp>
    </p:spTree>
    <p:extLst>
      <p:ext uri="{BB962C8B-B14F-4D97-AF65-F5344CB8AC3E}">
        <p14:creationId xmlns:p14="http://schemas.microsoft.com/office/powerpoint/2010/main" val="569543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4216539"/>
          </a:xfrm>
          <a:prstGeom prst="rect">
            <a:avLst/>
          </a:prstGeom>
          <a:noFill/>
        </p:spPr>
        <p:txBody>
          <a:bodyPr wrap="square" rtlCol="0">
            <a:spAutoFit/>
          </a:bodyPr>
          <a:lstStyle/>
          <a:p>
            <a:r>
              <a:rPr lang="en-US" sz="2800" b="1" dirty="0"/>
              <a:t>Other Options</a:t>
            </a:r>
            <a:endParaRPr lang="en-US" sz="2800" dirty="0"/>
          </a:p>
          <a:p>
            <a:endParaRPr lang="en-US" sz="2400" dirty="0"/>
          </a:p>
          <a:p>
            <a:r>
              <a:rPr lang="en-US" sz="2400" b="1" dirty="0"/>
              <a:t>Disneyland</a:t>
            </a:r>
            <a:r>
              <a:rPr lang="en-US" sz="2400" dirty="0"/>
              <a:t> – I have never taken students to Disneyland instead of Magic Mountain but I know that there are teachers who have an may already have labs created for the rides at Disneyland. </a:t>
            </a:r>
          </a:p>
          <a:p>
            <a:endParaRPr lang="en-US" sz="2400" dirty="0"/>
          </a:p>
          <a:p>
            <a:r>
              <a:rPr lang="en-US" sz="2400" dirty="0"/>
              <a:t>Through their </a:t>
            </a:r>
            <a:r>
              <a:rPr lang="en-US" sz="2400" dirty="0">
                <a:hlinkClick r:id="rId2"/>
              </a:rPr>
              <a:t>Disney Youth Education Series</a:t>
            </a:r>
            <a:r>
              <a:rPr lang="en-US" sz="2400" dirty="0"/>
              <a:t>, Disney does offer some education programs in their parks. Some of these Programs are geared toward High School physics programs. </a:t>
            </a:r>
          </a:p>
          <a:p>
            <a:endParaRPr lang="en-US" sz="2400" dirty="0"/>
          </a:p>
          <a:p>
            <a:endParaRPr lang="en-US" sz="2400" dirty="0"/>
          </a:p>
        </p:txBody>
      </p:sp>
      <p:pic>
        <p:nvPicPr>
          <p:cNvPr id="11266" name="Picture 2" descr="Image result for disney youth">
            <a:extLst>
              <a:ext uri="{FF2B5EF4-FFF2-40B4-BE49-F238E27FC236}">
                <a16:creationId xmlns:a16="http://schemas.microsoft.com/office/drawing/2014/main" id="{27C55C2D-2987-4C14-9651-435A271D63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350" y="4062804"/>
            <a:ext cx="3457758" cy="1901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259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33D9D-1A38-4D4A-9C11-3B455944CD8D}"/>
              </a:ext>
            </a:extLst>
          </p:cNvPr>
          <p:cNvSpPr txBox="1"/>
          <p:nvPr/>
        </p:nvSpPr>
        <p:spPr>
          <a:xfrm>
            <a:off x="914400" y="453006"/>
            <a:ext cx="10754686" cy="2000548"/>
          </a:xfrm>
          <a:prstGeom prst="rect">
            <a:avLst/>
          </a:prstGeom>
          <a:noFill/>
        </p:spPr>
        <p:txBody>
          <a:bodyPr wrap="square" rtlCol="0">
            <a:spAutoFit/>
          </a:bodyPr>
          <a:lstStyle/>
          <a:p>
            <a:r>
              <a:rPr lang="en-US" sz="2800" b="1" dirty="0"/>
              <a:t>Other Options</a:t>
            </a:r>
            <a:endParaRPr lang="en-US" sz="2800" dirty="0"/>
          </a:p>
          <a:p>
            <a:endParaRPr lang="en-US" sz="2400" dirty="0"/>
          </a:p>
          <a:p>
            <a:r>
              <a:rPr lang="en-US" sz="2400" b="1" dirty="0"/>
              <a:t>Castles ‘n Coasters </a:t>
            </a:r>
            <a:r>
              <a:rPr lang="en-US" sz="2400" dirty="0"/>
              <a:t>– We have a small amusement park here in Arizona where similar activities could be done in a smaller day trip with your students. </a:t>
            </a:r>
          </a:p>
          <a:p>
            <a:endParaRPr lang="en-US" sz="2400" dirty="0"/>
          </a:p>
        </p:txBody>
      </p:sp>
      <p:pic>
        <p:nvPicPr>
          <p:cNvPr id="10242" name="Picture 2" descr="Image result for physics day at castles and coasters">
            <a:extLst>
              <a:ext uri="{FF2B5EF4-FFF2-40B4-BE49-F238E27FC236}">
                <a16:creationId xmlns:a16="http://schemas.microsoft.com/office/drawing/2014/main" id="{6A5ABF64-9418-447C-9E7A-241601693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8370" y="2174409"/>
            <a:ext cx="5492169" cy="30854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993621D-0DCE-4F52-BB17-9970E8C94697}"/>
              </a:ext>
            </a:extLst>
          </p:cNvPr>
          <p:cNvSpPr txBox="1"/>
          <p:nvPr/>
        </p:nvSpPr>
        <p:spPr>
          <a:xfrm>
            <a:off x="449605" y="2138318"/>
            <a:ext cx="5668766" cy="3416320"/>
          </a:xfrm>
          <a:prstGeom prst="rect">
            <a:avLst/>
          </a:prstGeom>
          <a:noFill/>
        </p:spPr>
        <p:txBody>
          <a:bodyPr wrap="square" rtlCol="0">
            <a:spAutoFit/>
          </a:bodyPr>
          <a:lstStyle/>
          <a:p>
            <a:pPr lvl="1"/>
            <a:r>
              <a:rPr lang="en-US" sz="2400" dirty="0"/>
              <a:t>Tom Vining and the Physics Club at Desert Mountain High School host a Physics Day at Castles and Coasters event every spring (usually February). If you don’t already receive in invite to this event in the mail, email </a:t>
            </a:r>
            <a:r>
              <a:rPr lang="en-US" sz="2400" dirty="0">
                <a:hlinkClick r:id="rId3"/>
              </a:rPr>
              <a:t>tvining@susd.org</a:t>
            </a:r>
            <a:r>
              <a:rPr lang="en-US" sz="2400" dirty="0"/>
              <a:t> to ask for more information or visit his </a:t>
            </a:r>
            <a:r>
              <a:rPr lang="en-US" sz="2400" dirty="0">
                <a:hlinkClick r:id="rId4"/>
              </a:rPr>
              <a:t>website</a:t>
            </a:r>
            <a:r>
              <a:rPr lang="en-US" sz="2400" dirty="0"/>
              <a:t>.</a:t>
            </a:r>
          </a:p>
          <a:p>
            <a:endParaRPr lang="en-US" sz="2400" dirty="0"/>
          </a:p>
        </p:txBody>
      </p:sp>
      <p:sp>
        <p:nvSpPr>
          <p:cNvPr id="5" name="TextBox 4">
            <a:extLst>
              <a:ext uri="{FF2B5EF4-FFF2-40B4-BE49-F238E27FC236}">
                <a16:creationId xmlns:a16="http://schemas.microsoft.com/office/drawing/2014/main" id="{D8D12EF2-F253-4350-9E17-E8A74CFA3380}"/>
              </a:ext>
            </a:extLst>
          </p:cNvPr>
          <p:cNvSpPr txBox="1"/>
          <p:nvPr/>
        </p:nvSpPr>
        <p:spPr>
          <a:xfrm>
            <a:off x="914400" y="5484821"/>
            <a:ext cx="10754686" cy="1200329"/>
          </a:xfrm>
          <a:prstGeom prst="rect">
            <a:avLst/>
          </a:prstGeom>
          <a:noFill/>
        </p:spPr>
        <p:txBody>
          <a:bodyPr wrap="square" rtlCol="0">
            <a:spAutoFit/>
          </a:bodyPr>
          <a:lstStyle/>
          <a:p>
            <a:r>
              <a:rPr lang="en-US" sz="2400" dirty="0"/>
              <a:t>Physics Day at Castles ‘n Coasters includes competitions and activities that students can participate in as well such as tower building, egg drop, etc. </a:t>
            </a:r>
          </a:p>
          <a:p>
            <a:endParaRPr lang="en-US" sz="2400" dirty="0"/>
          </a:p>
        </p:txBody>
      </p:sp>
    </p:spTree>
    <p:extLst>
      <p:ext uri="{BB962C8B-B14F-4D97-AF65-F5344CB8AC3E}">
        <p14:creationId xmlns:p14="http://schemas.microsoft.com/office/powerpoint/2010/main" val="4055659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TotalTime>
  <Words>901</Words>
  <Application>Microsoft Office PowerPoint</Application>
  <PresentationFormat>Widescreen</PresentationFormat>
  <Paragraphs>94</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Century</vt:lpstr>
      <vt:lpstr>Office Theme</vt:lpstr>
      <vt:lpstr>Roller Coaster Physics at  Six Flags Magic Mountain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Roller Coaster Physics at  Six Flags Magic Mountain</dc:title>
  <dc:creator>amyajohnson@cox.net</dc:creator>
  <cp:lastModifiedBy>Amy Johnson</cp:lastModifiedBy>
  <cp:revision>14</cp:revision>
  <dcterms:created xsi:type="dcterms:W3CDTF">2019-09-27T23:59:06Z</dcterms:created>
  <dcterms:modified xsi:type="dcterms:W3CDTF">2019-10-04T16:35:28Z</dcterms:modified>
</cp:coreProperties>
</file>